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B00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B31850-EE8F-4C2F-8CA9-C06E3BE7DD56}" v="67" dt="2021-06-11T07:46:0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liana Candia" userId="0bbcc298-20e2-4f33-af95-00dcafee1601" providerId="ADAL" clId="{E8B31850-EE8F-4C2F-8CA9-C06E3BE7DD56}"/>
    <pc:docChg chg="custSel modSld">
      <pc:chgData name="Giuliana Candia" userId="0bbcc298-20e2-4f33-af95-00dcafee1601" providerId="ADAL" clId="{E8B31850-EE8F-4C2F-8CA9-C06E3BE7DD56}" dt="2021-06-11T07:50:21.106" v="550" actId="1076"/>
      <pc:docMkLst>
        <pc:docMk/>
      </pc:docMkLst>
      <pc:sldChg chg="modSp mod">
        <pc:chgData name="Giuliana Candia" userId="0bbcc298-20e2-4f33-af95-00dcafee1601" providerId="ADAL" clId="{E8B31850-EE8F-4C2F-8CA9-C06E3BE7DD56}" dt="2021-06-11T07:50:21.106" v="550" actId="1076"/>
        <pc:sldMkLst>
          <pc:docMk/>
          <pc:sldMk cId="2423595976" sldId="256"/>
        </pc:sldMkLst>
        <pc:spChg chg="mod">
          <ac:chgData name="Giuliana Candia" userId="0bbcc298-20e2-4f33-af95-00dcafee1601" providerId="ADAL" clId="{E8B31850-EE8F-4C2F-8CA9-C06E3BE7DD56}" dt="2021-06-11T07:49:55.802" v="548" actId="27636"/>
          <ac:spMkLst>
            <pc:docMk/>
            <pc:sldMk cId="2423595976" sldId="256"/>
            <ac:spMk id="32" creationId="{B11CF8D8-551D-4BE9-9CFA-FC1BEB7A3772}"/>
          </ac:spMkLst>
        </pc:spChg>
        <pc:picChg chg="mod">
          <ac:chgData name="Giuliana Candia" userId="0bbcc298-20e2-4f33-af95-00dcafee1601" providerId="ADAL" clId="{E8B31850-EE8F-4C2F-8CA9-C06E3BE7DD56}" dt="2021-06-11T07:50:21.106" v="550" actId="1076"/>
          <ac:picMkLst>
            <pc:docMk/>
            <pc:sldMk cId="2423595976" sldId="256"/>
            <ac:picMk id="10" creationId="{00000000-0000-0000-0000-000000000000}"/>
          </ac:picMkLst>
        </pc:picChg>
      </pc:sldChg>
      <pc:sldChg chg="addSp delSp modSp mod">
        <pc:chgData name="Giuliana Candia" userId="0bbcc298-20e2-4f33-af95-00dcafee1601" providerId="ADAL" clId="{E8B31850-EE8F-4C2F-8CA9-C06E3BE7DD56}" dt="2021-06-11T07:46:01.279" v="498" actId="113"/>
        <pc:sldMkLst>
          <pc:docMk/>
          <pc:sldMk cId="3812597488" sldId="257"/>
        </pc:sldMkLst>
        <pc:spChg chg="add mod">
          <ac:chgData name="Giuliana Candia" userId="0bbcc298-20e2-4f33-af95-00dcafee1601" providerId="ADAL" clId="{E8B31850-EE8F-4C2F-8CA9-C06E3BE7DD56}" dt="2021-06-10T15:46:51.157" v="489" actId="20577"/>
          <ac:spMkLst>
            <pc:docMk/>
            <pc:sldMk cId="3812597488" sldId="257"/>
            <ac:spMk id="7" creationId="{77F25300-1BD8-4952-98DE-85BF3C02A1AB}"/>
          </ac:spMkLst>
        </pc:spChg>
        <pc:spChg chg="mod">
          <ac:chgData name="Giuliana Candia" userId="0bbcc298-20e2-4f33-af95-00dcafee1601" providerId="ADAL" clId="{E8B31850-EE8F-4C2F-8CA9-C06E3BE7DD56}" dt="2021-06-10T14:30:23.652" v="71" actId="20577"/>
          <ac:spMkLst>
            <pc:docMk/>
            <pc:sldMk cId="3812597488" sldId="257"/>
            <ac:spMk id="8" creationId="{00000000-0000-0000-0000-000000000000}"/>
          </ac:spMkLst>
        </pc:spChg>
        <pc:graphicFrameChg chg="add mod">
          <ac:chgData name="Giuliana Candia" userId="0bbcc298-20e2-4f33-af95-00dcafee1601" providerId="ADAL" clId="{E8B31850-EE8F-4C2F-8CA9-C06E3BE7DD56}" dt="2021-06-11T07:46:01.279" v="498" actId="113"/>
          <ac:graphicFrameMkLst>
            <pc:docMk/>
            <pc:sldMk cId="3812597488" sldId="257"/>
            <ac:graphicFrameMk id="10" creationId="{55908B52-2187-4249-90D2-964CE9E567DE}"/>
          </ac:graphicFrameMkLst>
        </pc:graphicFrameChg>
        <pc:graphicFrameChg chg="del">
          <ac:chgData name="Giuliana Candia" userId="0bbcc298-20e2-4f33-af95-00dcafee1601" providerId="ADAL" clId="{E8B31850-EE8F-4C2F-8CA9-C06E3BE7DD56}" dt="2021-06-11T07:45:17.342" v="490" actId="478"/>
          <ac:graphicFrameMkLst>
            <pc:docMk/>
            <pc:sldMk cId="3812597488" sldId="257"/>
            <ac:graphicFrameMk id="13" creationId="{55908B52-2187-4249-90D2-964CE9E567DE}"/>
          </ac:graphicFrameMkLst>
        </pc:graphicFrameChg>
        <pc:graphicFrameChg chg="mod">
          <ac:chgData name="Giuliana Candia" userId="0bbcc298-20e2-4f33-af95-00dcafee1601" providerId="ADAL" clId="{E8B31850-EE8F-4C2F-8CA9-C06E3BE7DD56}" dt="2021-06-10T15:02:51.402" v="297" actId="1037"/>
          <ac:graphicFrameMkLst>
            <pc:docMk/>
            <pc:sldMk cId="3812597488" sldId="257"/>
            <ac:graphicFrameMk id="14" creationId="{4ED38F48-2FD8-4009-A799-86832C346827}"/>
          </ac:graphicFrameMkLst>
        </pc:graphicFrameChg>
        <pc:graphicFrameChg chg="mod">
          <ac:chgData name="Giuliana Candia" userId="0bbcc298-20e2-4f33-af95-00dcafee1601" providerId="ADAL" clId="{E8B31850-EE8F-4C2F-8CA9-C06E3BE7DD56}" dt="2021-06-10T15:02:55.256" v="303" actId="1035"/>
          <ac:graphicFrameMkLst>
            <pc:docMk/>
            <pc:sldMk cId="3812597488" sldId="257"/>
            <ac:graphicFrameMk id="15" creationId="{6ECDABB4-5552-4DA5-BEF3-CA1544A14F7C}"/>
          </ac:graphicFrameMkLst>
        </pc:graphicFrameChg>
      </pc:sldChg>
      <pc:sldChg chg="addSp delSp modSp mod">
        <pc:chgData name="Giuliana Candia" userId="0bbcc298-20e2-4f33-af95-00dcafee1601" providerId="ADAL" clId="{E8B31850-EE8F-4C2F-8CA9-C06E3BE7DD56}" dt="2021-06-10T15:02:31.232" v="257" actId="207"/>
        <pc:sldMkLst>
          <pc:docMk/>
          <pc:sldMk cId="2951547848" sldId="258"/>
        </pc:sldMkLst>
        <pc:spChg chg="add mod">
          <ac:chgData name="Giuliana Candia" userId="0bbcc298-20e2-4f33-af95-00dcafee1601" providerId="ADAL" clId="{E8B31850-EE8F-4C2F-8CA9-C06E3BE7DD56}" dt="2021-06-10T15:02:31.232" v="257" actId="207"/>
          <ac:spMkLst>
            <pc:docMk/>
            <pc:sldMk cId="2951547848" sldId="258"/>
            <ac:spMk id="2" creationId="{112817C5-29A3-4C60-B16E-9406E0F37232}"/>
          </ac:spMkLst>
        </pc:spChg>
        <pc:spChg chg="mod">
          <ac:chgData name="Giuliana Candia" userId="0bbcc298-20e2-4f33-af95-00dcafee1601" providerId="ADAL" clId="{E8B31850-EE8F-4C2F-8CA9-C06E3BE7DD56}" dt="2021-06-10T14:30:33.256" v="75" actId="1076"/>
          <ac:spMkLst>
            <pc:docMk/>
            <pc:sldMk cId="2951547848" sldId="258"/>
            <ac:spMk id="8" creationId="{00000000-0000-0000-0000-000000000000}"/>
          </ac:spMkLst>
        </pc:spChg>
        <pc:graphicFrameChg chg="mod">
          <ac:chgData name="Giuliana Candia" userId="0bbcc298-20e2-4f33-af95-00dcafee1601" providerId="ADAL" clId="{E8B31850-EE8F-4C2F-8CA9-C06E3BE7DD56}" dt="2021-06-10T15:00:53.135" v="184" actId="1035"/>
          <ac:graphicFrameMkLst>
            <pc:docMk/>
            <pc:sldMk cId="2951547848" sldId="258"/>
            <ac:graphicFrameMk id="12" creationId="{73CA8100-D9CD-4CED-9DE3-A09EFE08A242}"/>
          </ac:graphicFrameMkLst>
        </pc:graphicFrameChg>
        <pc:graphicFrameChg chg="mod">
          <ac:chgData name="Giuliana Candia" userId="0bbcc298-20e2-4f33-af95-00dcafee1601" providerId="ADAL" clId="{E8B31850-EE8F-4C2F-8CA9-C06E3BE7DD56}" dt="2021-06-10T15:00:36.653" v="116" actId="1035"/>
          <ac:graphicFrameMkLst>
            <pc:docMk/>
            <pc:sldMk cId="2951547848" sldId="258"/>
            <ac:graphicFrameMk id="15" creationId="{E8BDABA3-3A8F-478E-B3B3-644AB2D74EA8}"/>
          </ac:graphicFrameMkLst>
        </pc:graphicFrameChg>
        <pc:picChg chg="add del mod">
          <ac:chgData name="Giuliana Candia" userId="0bbcc298-20e2-4f33-af95-00dcafee1601" providerId="ADAL" clId="{E8B31850-EE8F-4C2F-8CA9-C06E3BE7DD56}" dt="2021-06-10T13:46:42.236" v="8"/>
          <ac:picMkLst>
            <pc:docMk/>
            <pc:sldMk cId="2951547848" sldId="258"/>
            <ac:picMk id="1026" creationId="{1749FE92-4BC2-4105-8D74-A4DF1CD5462C}"/>
          </ac:picMkLst>
        </pc:picChg>
      </pc:sldChg>
      <pc:sldChg chg="addSp delSp modSp mod">
        <pc:chgData name="Giuliana Candia" userId="0bbcc298-20e2-4f33-af95-00dcafee1601" providerId="ADAL" clId="{E8B31850-EE8F-4C2F-8CA9-C06E3BE7DD56}" dt="2021-06-10T15:04:46.789" v="404" actId="20577"/>
        <pc:sldMkLst>
          <pc:docMk/>
          <pc:sldMk cId="944433651" sldId="260"/>
        </pc:sldMkLst>
        <pc:spChg chg="mod">
          <ac:chgData name="Giuliana Candia" userId="0bbcc298-20e2-4f33-af95-00dcafee1601" providerId="ADAL" clId="{E8B31850-EE8F-4C2F-8CA9-C06E3BE7DD56}" dt="2021-06-10T14:27:12.463" v="64" actId="1076"/>
          <ac:spMkLst>
            <pc:docMk/>
            <pc:sldMk cId="944433651" sldId="260"/>
            <ac:spMk id="2" creationId="{E5872A53-6F58-4C05-AE33-861B342ACB8F}"/>
          </ac:spMkLst>
        </pc:spChg>
        <pc:spChg chg="add mod">
          <ac:chgData name="Giuliana Candia" userId="0bbcc298-20e2-4f33-af95-00dcafee1601" providerId="ADAL" clId="{E8B31850-EE8F-4C2F-8CA9-C06E3BE7DD56}" dt="2021-06-10T15:04:46.789" v="404" actId="20577"/>
          <ac:spMkLst>
            <pc:docMk/>
            <pc:sldMk cId="944433651" sldId="260"/>
            <ac:spMk id="7" creationId="{83BE947E-B0F6-41ED-9C82-176C1B864ECF}"/>
          </ac:spMkLst>
        </pc:spChg>
        <pc:spChg chg="mod">
          <ac:chgData name="Giuliana Candia" userId="0bbcc298-20e2-4f33-af95-00dcafee1601" providerId="ADAL" clId="{E8B31850-EE8F-4C2F-8CA9-C06E3BE7DD56}" dt="2021-06-10T14:30:42.947" v="80" actId="120"/>
          <ac:spMkLst>
            <pc:docMk/>
            <pc:sldMk cId="944433651" sldId="260"/>
            <ac:spMk id="9" creationId="{00000000-0000-0000-0000-000000000000}"/>
          </ac:spMkLst>
        </pc:spChg>
        <pc:graphicFrameChg chg="add del mod">
          <ac:chgData name="Giuliana Candia" userId="0bbcc298-20e2-4f33-af95-00dcafee1601" providerId="ADAL" clId="{E8B31850-EE8F-4C2F-8CA9-C06E3BE7DD56}" dt="2021-06-10T14:08:12.974" v="41" actId="478"/>
          <ac:graphicFrameMkLst>
            <pc:docMk/>
            <pc:sldMk cId="944433651" sldId="260"/>
            <ac:graphicFrameMk id="7" creationId="{EFEA39E6-BFF1-4714-BC54-EAC6F619F1AE}"/>
          </ac:graphicFrameMkLst>
        </pc:graphicFrameChg>
        <pc:graphicFrameChg chg="add mod">
          <ac:chgData name="Giuliana Candia" userId="0bbcc298-20e2-4f33-af95-00dcafee1601" providerId="ADAL" clId="{E8B31850-EE8F-4C2F-8CA9-C06E3BE7DD56}" dt="2021-06-10T14:08:18.673" v="44"/>
          <ac:graphicFrameMkLst>
            <pc:docMk/>
            <pc:sldMk cId="944433651" sldId="260"/>
            <ac:graphicFrameMk id="8" creationId="{108E2689-3134-4D16-B5C1-56AD4F47A3EA}"/>
          </ac:graphicFrameMkLst>
        </pc:graphicFrameChg>
        <pc:graphicFrameChg chg="add mod">
          <ac:chgData name="Giuliana Candia" userId="0bbcc298-20e2-4f33-af95-00dcafee1601" providerId="ADAL" clId="{E8B31850-EE8F-4C2F-8CA9-C06E3BE7DD56}" dt="2021-06-10T14:09:46.784" v="60" actId="255"/>
          <ac:graphicFrameMkLst>
            <pc:docMk/>
            <pc:sldMk cId="944433651" sldId="260"/>
            <ac:graphicFrameMk id="10" creationId="{7A6B61D2-BC41-44F3-94AC-08B5DF3A9C9B}"/>
          </ac:graphicFrameMkLst>
        </pc:graphicFrameChg>
        <pc:graphicFrameChg chg="del">
          <ac:chgData name="Giuliana Candia" userId="0bbcc298-20e2-4f33-af95-00dcafee1601" providerId="ADAL" clId="{E8B31850-EE8F-4C2F-8CA9-C06E3BE7DD56}" dt="2021-06-10T14:06:03.551" v="9" actId="478"/>
          <ac:graphicFrameMkLst>
            <pc:docMk/>
            <pc:sldMk cId="944433651" sldId="260"/>
            <ac:graphicFrameMk id="12" creationId="{683336EA-1A7C-46FE-9FBB-6A5A6F551F5F}"/>
          </ac:graphicFrameMkLst>
        </pc:graphicFrameChg>
        <pc:graphicFrameChg chg="mod">
          <ac:chgData name="Giuliana Candia" userId="0bbcc298-20e2-4f33-af95-00dcafee1601" providerId="ADAL" clId="{E8B31850-EE8F-4C2F-8CA9-C06E3BE7DD56}" dt="2021-06-10T14:27:08.799" v="63" actId="1076"/>
          <ac:graphicFrameMkLst>
            <pc:docMk/>
            <pc:sldMk cId="944433651" sldId="260"/>
            <ac:graphicFrameMk id="19" creationId="{95134ABF-8C96-4BA7-A2C7-78D612938AB3}"/>
          </ac:graphicFrameMkLst>
        </pc:graphicFrameChg>
        <pc:picChg chg="mod">
          <ac:chgData name="Giuliana Candia" userId="0bbcc298-20e2-4f33-af95-00dcafee1601" providerId="ADAL" clId="{E8B31850-EE8F-4C2F-8CA9-C06E3BE7DD56}" dt="2021-06-10T14:26:58.761" v="62" actId="1076"/>
          <ac:picMkLst>
            <pc:docMk/>
            <pc:sldMk cId="944433651" sldId="260"/>
            <ac:picMk id="20" creationId="{05026A87-774C-4FC0-A308-B985BB765F2F}"/>
          </ac:picMkLst>
        </pc:picChg>
      </pc:sldChg>
      <pc:sldChg chg="addSp modSp mod">
        <pc:chgData name="Giuliana Candia" userId="0bbcc298-20e2-4f33-af95-00dcafee1601" providerId="ADAL" clId="{E8B31850-EE8F-4C2F-8CA9-C06E3BE7DD56}" dt="2021-06-10T15:05:30.919" v="488" actId="20577"/>
        <pc:sldMkLst>
          <pc:docMk/>
          <pc:sldMk cId="704274489" sldId="261"/>
        </pc:sldMkLst>
        <pc:spChg chg="add mod">
          <ac:chgData name="Giuliana Candia" userId="0bbcc298-20e2-4f33-af95-00dcafee1601" providerId="ADAL" clId="{E8B31850-EE8F-4C2F-8CA9-C06E3BE7DD56}" dt="2021-06-10T15:05:30.919" v="488" actId="20577"/>
          <ac:spMkLst>
            <pc:docMk/>
            <pc:sldMk cId="704274489" sldId="261"/>
            <ac:spMk id="7" creationId="{2FB7F238-B305-462D-8529-B11587ED4D90}"/>
          </ac:spMkLst>
        </pc:spChg>
        <pc:spChg chg="mod">
          <ac:chgData name="Giuliana Candia" userId="0bbcc298-20e2-4f33-af95-00dcafee1601" providerId="ADAL" clId="{E8B31850-EE8F-4C2F-8CA9-C06E3BE7DD56}" dt="2021-06-10T14:30:53.939" v="84" actId="1076"/>
          <ac:spMkLst>
            <pc:docMk/>
            <pc:sldMk cId="704274489" sldId="261"/>
            <ac:spMk id="9" creationId="{00000000-0000-0000-0000-000000000000}"/>
          </ac:spMkLst>
        </pc:spChg>
      </pc:sldChg>
      <pc:sldChg chg="modSp mod">
        <pc:chgData name="Giuliana Candia" userId="0bbcc298-20e2-4f33-af95-00dcafee1601" providerId="ADAL" clId="{E8B31850-EE8F-4C2F-8CA9-C06E3BE7DD56}" dt="2021-06-10T11:20:58.046" v="0" actId="13926"/>
        <pc:sldMkLst>
          <pc:docMk/>
          <pc:sldMk cId="919602466" sldId="262"/>
        </pc:sldMkLst>
        <pc:spChg chg="mod">
          <ac:chgData name="Giuliana Candia" userId="0bbcc298-20e2-4f33-af95-00dcafee1601" providerId="ADAL" clId="{E8B31850-EE8F-4C2F-8CA9-C06E3BE7DD56}" dt="2021-06-10T11:20:58.046" v="0" actId="13926"/>
          <ac:spMkLst>
            <pc:docMk/>
            <pc:sldMk cId="919602466" sldId="262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talialavoro-my.sharepoint.com/personal/gcandia_anpalservizi_it/Documents/Desktop/Survey%20anpal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talialavoro-my.sharepoint.com/personal/gcandia_anpalservizi_it/Documents/Desktop/Survey%20anpal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italialavoro-my.sharepoint.com/personal/gcandia_anpalservizi_it/Documents/Desktop/Survey%20anpal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italialavoro-my.sharepoint.com/personal/gcandia_anpalservizi_it/Documents/Desktop/clappete/Survey%20anpal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italialavoro-my.sharepoint.com/personal/gcandia_anpalservizi_it/Documents/Desktop/Survey%20anpal%20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9.597402839125159E-2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Foglio4!$A$13</c:f>
              <c:strCache>
                <c:ptCount val="1"/>
                <c:pt idx="0">
                  <c:v>A CASA DISPONGO DI TUTTA LA STRUMENTAZIONE NECESSARIA ALL'ATTIVITA' CHE SVOLGO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41A-4179-BA3C-01EA6585AAD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41A-4179-BA3C-01EA6585AAD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Foglio4!$B$12:$C$12</c:f>
              <c:strCache>
                <c:ptCount val="2"/>
                <c:pt idx="0">
                  <c:v>Molto/Abbastanza </c:v>
                </c:pt>
                <c:pt idx="1">
                  <c:v>Poco/Per niente</c:v>
                </c:pt>
              </c:strCache>
            </c:strRef>
          </c:cat>
          <c:val>
            <c:numRef>
              <c:f>Foglio4!$B$13:$C$13</c:f>
              <c:numCache>
                <c:formatCode>0%</c:formatCode>
                <c:ptCount val="2"/>
                <c:pt idx="0">
                  <c:v>0.72</c:v>
                </c:pt>
                <c:pt idx="1">
                  <c:v>0.28000000000000003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41A-4179-BA3C-01EA6585AAD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Foglio4!$A$16</c:f>
              <c:strCache>
                <c:ptCount val="1"/>
                <c:pt idx="0">
                  <c:v>RITENGO IMPROPRIO DOVERNE SOSTENERE LE SPESE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BC-4CAA-AE93-A00C0D2A59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BC-4CAA-AE93-A00C0D2A59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Foglio4!$B$15:$C$15</c:f>
              <c:strCache>
                <c:ptCount val="2"/>
                <c:pt idx="0">
                  <c:v>Molto/Abbastanza </c:v>
                </c:pt>
                <c:pt idx="1">
                  <c:v>Poco/Per niente</c:v>
                </c:pt>
              </c:strCache>
            </c:strRef>
          </c:cat>
          <c:val>
            <c:numRef>
              <c:f>Foglio4!$B$16:$C$16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7BC-4CAA-AE93-A00C0D2A598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 b="1">
                <a:solidFill>
                  <a:sysClr val="windowText" lastClr="000000"/>
                </a:solidFill>
              </a:rPr>
              <a:t>I</a:t>
            </a:r>
            <a:r>
              <a:rPr lang="it-IT" b="1" baseline="0">
                <a:solidFill>
                  <a:sysClr val="windowText" lastClr="000000"/>
                </a:solidFill>
              </a:rPr>
              <a:t> SOFTWARE DI CUI SI </a:t>
            </a:r>
            <a:r>
              <a:rPr lang="it-IT" b="1" cap="all" baseline="0">
                <a:solidFill>
                  <a:sysClr val="windowText" lastClr="000000"/>
                </a:solidFill>
              </a:rPr>
              <a:t>è</a:t>
            </a:r>
            <a:r>
              <a:rPr lang="it-IT" b="1" baseline="0">
                <a:solidFill>
                  <a:sysClr val="windowText" lastClr="000000"/>
                </a:solidFill>
              </a:rPr>
              <a:t> DOTATA L'AZIENDA...</a:t>
            </a:r>
            <a:endParaRPr lang="it-IT" b="1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Foglio4!$B$20</c:f>
              <c:strCache>
                <c:ptCount val="1"/>
                <c:pt idx="0">
                  <c:v>Molto/Abbastanza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Foglio4!$A$21:$A$23</c:f>
              <c:strCache>
                <c:ptCount val="3"/>
                <c:pt idx="0">
                  <c:v>AVREI VOLUTO RICEVERE PIÙ FORMAZIONE E SUPPORTO</c:v>
                </c:pt>
                <c:pt idx="1">
                  <c:v>E' STATO DIFFICILE FAMILIARIZZARE CON IL LORO USO</c:v>
                </c:pt>
                <c:pt idx="2">
                  <c:v>HANNO PERMESSO DI GESTIRE RAPIDAMENTE IL NUOVO ASSETTO </c:v>
                </c:pt>
              </c:strCache>
            </c:strRef>
          </c:cat>
          <c:val>
            <c:numRef>
              <c:f>Foglio4!$B$21:$B$23</c:f>
              <c:numCache>
                <c:formatCode>0%</c:formatCode>
                <c:ptCount val="3"/>
                <c:pt idx="0">
                  <c:v>0.52</c:v>
                </c:pt>
                <c:pt idx="1">
                  <c:v>0.28999999999999998</c:v>
                </c:pt>
                <c:pt idx="2">
                  <c:v>0.83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D4-4369-A700-9591E6FC713F}"/>
            </c:ext>
          </c:extLst>
        </c:ser>
        <c:ser>
          <c:idx val="1"/>
          <c:order val="1"/>
          <c:tx>
            <c:strRef>
              <c:f>Foglio4!$C$20</c:f>
              <c:strCache>
                <c:ptCount val="1"/>
                <c:pt idx="0">
                  <c:v>Poco/Per niente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Foglio4!$A$21:$A$23</c:f>
              <c:strCache>
                <c:ptCount val="3"/>
                <c:pt idx="0">
                  <c:v>AVREI VOLUTO RICEVERE PIÙ FORMAZIONE E SUPPORTO</c:v>
                </c:pt>
                <c:pt idx="1">
                  <c:v>E' STATO DIFFICILE FAMILIARIZZARE CON IL LORO USO</c:v>
                </c:pt>
                <c:pt idx="2">
                  <c:v>HANNO PERMESSO DI GESTIRE RAPIDAMENTE IL NUOVO ASSETTO </c:v>
                </c:pt>
              </c:strCache>
            </c:strRef>
          </c:cat>
          <c:val>
            <c:numRef>
              <c:f>Foglio4!$C$21:$C$23</c:f>
              <c:numCache>
                <c:formatCode>0%</c:formatCode>
                <c:ptCount val="3"/>
                <c:pt idx="0">
                  <c:v>0.48</c:v>
                </c:pt>
                <c:pt idx="1">
                  <c:v>0.71</c:v>
                </c:pt>
                <c:pt idx="2">
                  <c:v>0.17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DD4-4369-A700-9591E6FC71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154629408"/>
        <c:axId val="-1154621248"/>
        <c:axId val="0"/>
      </c:bar3DChart>
      <c:catAx>
        <c:axId val="-1154629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154621248"/>
        <c:crosses val="autoZero"/>
        <c:auto val="1"/>
        <c:lblAlgn val="ctr"/>
        <c:lblOffset val="100"/>
        <c:noMultiLvlLbl val="0"/>
      </c:catAx>
      <c:valAx>
        <c:axId val="-115462124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-115462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Foglio4!$A$43</c:f>
              <c:strCache>
                <c:ptCount val="1"/>
                <c:pt idx="0">
                  <c:v>CI SONO ATTIVITÀ SVOLTE IN “MODALITÀ TRADIZIONALE” CHE NON POSSONO ESSERE CONVERTITE IN MODALITÀ “DA REMOTO”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18-4EBA-88F8-A934256273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18-4EBA-88F8-A934256273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Foglio4!$B$42:$C$42</c:f>
              <c:strCache>
                <c:ptCount val="2"/>
                <c:pt idx="0">
                  <c:v>Molto/Abbastanza </c:v>
                </c:pt>
                <c:pt idx="1">
                  <c:v>Poco/Per niente</c:v>
                </c:pt>
              </c:strCache>
            </c:strRef>
          </c:cat>
          <c:val>
            <c:numRef>
              <c:f>Foglio4!$B$43:$C$43</c:f>
              <c:numCache>
                <c:formatCode>0%</c:formatCode>
                <c:ptCount val="2"/>
                <c:pt idx="0">
                  <c:v>0.64</c:v>
                </c:pt>
                <c:pt idx="1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818-4EBA-88F8-A9342562732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Foglio4!$B$29</c:f>
              <c:strCache>
                <c:ptCount val="1"/>
                <c:pt idx="0">
                  <c:v>Molto/Abbastanza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Foglio4!$A$30:$A$38</c:f>
              <c:strCache>
                <c:ptCount val="9"/>
                <c:pt idx="0">
                  <c:v>LA MANCANZA DI RELAZIONI VIS À VIS CON I COLLEGHI INCIDE NEGATIVAMENTE SULLA QUALITÀ DEL LAVORO</c:v>
                </c:pt>
                <c:pt idx="2">
                  <c:v>LE ATTIVITÀ DI A.T. VERSO SOGGETTI ESTERNI HANNO LO STESSO LIVELLO DI EFFICACIA </c:v>
                </c:pt>
                <c:pt idx="4">
                  <c:v>RICEVO INFORMAZIONI  SUI PROCESSI ORGANIZZATIVI E DECISIONALI IN AZIENDA</c:v>
                </c:pt>
                <c:pt idx="6">
                  <c:v>RICEVO INFORMAZIONI PUNTUALI SULLA DISTRIBUZIONE DEL LAVORO E DEI RISPETTIVI INCARICHI </c:v>
                </c:pt>
                <c:pt idx="8">
                  <c:v>LE ATTIVITÀ CHE MI VENGONO ASSEGNATE SONO RIMASTE LE STESSE</c:v>
                </c:pt>
              </c:strCache>
            </c:strRef>
          </c:cat>
          <c:val>
            <c:numRef>
              <c:f>Foglio4!$B$30:$B$38</c:f>
              <c:numCache>
                <c:formatCode>General</c:formatCode>
                <c:ptCount val="9"/>
                <c:pt idx="0" formatCode="0%">
                  <c:v>0.39</c:v>
                </c:pt>
                <c:pt idx="2" formatCode="0%">
                  <c:v>0.49</c:v>
                </c:pt>
                <c:pt idx="4" formatCode="0%">
                  <c:v>0.22</c:v>
                </c:pt>
                <c:pt idx="6" formatCode="0%">
                  <c:v>0.51</c:v>
                </c:pt>
                <c:pt idx="8" formatCode="0%">
                  <c:v>0.67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6F-4AD4-AFBF-B59FD1D9F6E7}"/>
            </c:ext>
          </c:extLst>
        </c:ser>
        <c:ser>
          <c:idx val="1"/>
          <c:order val="1"/>
          <c:tx>
            <c:strRef>
              <c:f>Foglio4!$C$29</c:f>
              <c:strCache>
                <c:ptCount val="1"/>
                <c:pt idx="0">
                  <c:v>Poco/Per niente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Foglio4!$A$30:$A$38</c:f>
              <c:strCache>
                <c:ptCount val="9"/>
                <c:pt idx="0">
                  <c:v>LA MANCANZA DI RELAZIONI VIS À VIS CON I COLLEGHI INCIDE NEGATIVAMENTE SULLA QUALITÀ DEL LAVORO</c:v>
                </c:pt>
                <c:pt idx="2">
                  <c:v>LE ATTIVITÀ DI A.T. VERSO SOGGETTI ESTERNI HANNO LO STESSO LIVELLO DI EFFICACIA </c:v>
                </c:pt>
                <c:pt idx="4">
                  <c:v>RICEVO INFORMAZIONI  SUI PROCESSI ORGANIZZATIVI E DECISIONALI IN AZIENDA</c:v>
                </c:pt>
                <c:pt idx="6">
                  <c:v>RICEVO INFORMAZIONI PUNTUALI SULLA DISTRIBUZIONE DEL LAVORO E DEI RISPETTIVI INCARICHI </c:v>
                </c:pt>
                <c:pt idx="8">
                  <c:v>LE ATTIVITÀ CHE MI VENGONO ASSEGNATE SONO RIMASTE LE STESSE</c:v>
                </c:pt>
              </c:strCache>
            </c:strRef>
          </c:cat>
          <c:val>
            <c:numRef>
              <c:f>Foglio4!$C$30:$C$38</c:f>
              <c:numCache>
                <c:formatCode>General</c:formatCode>
                <c:ptCount val="9"/>
                <c:pt idx="0" formatCode="0%">
                  <c:v>0.61</c:v>
                </c:pt>
                <c:pt idx="2" formatCode="0%">
                  <c:v>0.51</c:v>
                </c:pt>
                <c:pt idx="4" formatCode="0%">
                  <c:v>0.78</c:v>
                </c:pt>
                <c:pt idx="6" formatCode="0%">
                  <c:v>0.49</c:v>
                </c:pt>
                <c:pt idx="8" formatCode="0%">
                  <c:v>0.33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6F-4AD4-AFBF-B59FD1D9F6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-1154622880"/>
        <c:axId val="-1154635936"/>
        <c:axId val="0"/>
      </c:bar3DChart>
      <c:catAx>
        <c:axId val="-115462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154635936"/>
        <c:crosses val="autoZero"/>
        <c:auto val="1"/>
        <c:lblAlgn val="ctr"/>
        <c:lblOffset val="100"/>
        <c:noMultiLvlLbl val="0"/>
      </c:catAx>
      <c:valAx>
        <c:axId val="-115463593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-115462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5134383202099737"/>
          <c:y val="3.7037037037037035E-2"/>
          <c:w val="0.49658817274711464"/>
          <c:h val="7.70809898762654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Foglio4!$B$58</c:f>
              <c:strCache>
                <c:ptCount val="1"/>
                <c:pt idx="0">
                  <c:v>Molto/Abbastanza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Foglio4!$A$59:$A$63</c:f>
              <c:strCache>
                <c:ptCount val="5"/>
                <c:pt idx="0">
                  <c:v>LA MANCANZA DI SOCIALITÀ INCIDE NEGATIVAMENTE SUL BENESSERE PERSONALE</c:v>
                </c:pt>
                <c:pt idx="2">
                  <c:v>GLI SPAZI A DISPOSIZIONE A CASA NON SONO ADEGUATI PER LAVORARE</c:v>
                </c:pt>
                <c:pt idx="4">
                  <c:v>L'AMBIENTE DI CASA PORTA DISTRAZIONE E DISTURBO</c:v>
                </c:pt>
              </c:strCache>
            </c:strRef>
          </c:cat>
          <c:val>
            <c:numRef>
              <c:f>Foglio4!$B$59:$B$63</c:f>
              <c:numCache>
                <c:formatCode>General</c:formatCode>
                <c:ptCount val="5"/>
                <c:pt idx="0" formatCode="0%">
                  <c:v>0.64</c:v>
                </c:pt>
                <c:pt idx="2" formatCode="0%">
                  <c:v>0.42</c:v>
                </c:pt>
                <c:pt idx="4" formatCode="0%">
                  <c:v>0.39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6B-48C3-9A73-60F84106E3A1}"/>
            </c:ext>
          </c:extLst>
        </c:ser>
        <c:ser>
          <c:idx val="1"/>
          <c:order val="1"/>
          <c:tx>
            <c:strRef>
              <c:f>Foglio4!$C$58</c:f>
              <c:strCache>
                <c:ptCount val="1"/>
                <c:pt idx="0">
                  <c:v>Poco/Per niente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Foglio4!$A$59:$A$63</c:f>
              <c:strCache>
                <c:ptCount val="5"/>
                <c:pt idx="0">
                  <c:v>LA MANCANZA DI SOCIALITÀ INCIDE NEGATIVAMENTE SUL BENESSERE PERSONALE</c:v>
                </c:pt>
                <c:pt idx="2">
                  <c:v>GLI SPAZI A DISPOSIZIONE A CASA NON SONO ADEGUATI PER LAVORARE</c:v>
                </c:pt>
                <c:pt idx="4">
                  <c:v>L'AMBIENTE DI CASA PORTA DISTRAZIONE E DISTURBO</c:v>
                </c:pt>
              </c:strCache>
            </c:strRef>
          </c:cat>
          <c:val>
            <c:numRef>
              <c:f>Foglio4!$C$59:$C$63</c:f>
              <c:numCache>
                <c:formatCode>General</c:formatCode>
                <c:ptCount val="5"/>
                <c:pt idx="0" formatCode="0%">
                  <c:v>0.36</c:v>
                </c:pt>
                <c:pt idx="2" formatCode="0%">
                  <c:v>0.57999999999999996</c:v>
                </c:pt>
                <c:pt idx="4" formatCode="0%">
                  <c:v>0.61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6B-48C3-9A73-60F84106E3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-1154632128"/>
        <c:axId val="-1154628320"/>
        <c:axId val="0"/>
      </c:bar3DChart>
      <c:catAx>
        <c:axId val="-115463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154628320"/>
        <c:crosses val="autoZero"/>
        <c:auto val="1"/>
        <c:lblAlgn val="ctr"/>
        <c:lblOffset val="100"/>
        <c:noMultiLvlLbl val="0"/>
      </c:catAx>
      <c:valAx>
        <c:axId val="-11546283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-115463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6218536996922774"/>
          <c:y val="3.3684250729648611E-2"/>
          <c:w val="0.40526232635951048"/>
          <c:h val="6.90646493602114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200" dirty="0"/>
              <a:t>NELL'ARCO DI UNA GIORNATA LAVORATIVA </a:t>
            </a:r>
            <a:r>
              <a:rPr lang="it-IT" sz="1500" dirty="0"/>
              <a:t>POSSO DISTRIBUIRE IL MIO CARICO DI LAVORO IN MANIERA AUTONOMA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Foglio4!$A$50</c:f>
              <c:strCache>
                <c:ptCount val="1"/>
                <c:pt idx="0">
                  <c:v>NELL'ARCO DI UNA GIORNATA LAVORATIVA POSSO DISTRIBUIRE IL MIO CARICO DI LAVORO IN MANIERA AUTONOMA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5B-49E4-A52C-0D3C5B7751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5B-49E4-A52C-0D3C5B7751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Foglio4!$B$49:$C$49</c:f>
              <c:strCache>
                <c:ptCount val="2"/>
                <c:pt idx="0">
                  <c:v>Molto/Abbastanza </c:v>
                </c:pt>
                <c:pt idx="1">
                  <c:v>Poco/Per niente</c:v>
                </c:pt>
              </c:strCache>
            </c:strRef>
          </c:cat>
          <c:val>
            <c:numRef>
              <c:f>Foglio4!$B$50:$C$50</c:f>
              <c:numCache>
                <c:formatCode>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25B-49E4-A52C-0D3C5B7751E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2000" b="0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000" b="0" i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Nell'uso del lavoro agile l'azienda dovrebbe...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2000" b="0" i="1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Foglio4!$B$67</c:f>
              <c:strCache>
                <c:ptCount val="1"/>
                <c:pt idx="0">
                  <c:v>Molto/Abbastanza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5839881373244549E-2"/>
                  <c:y val="-7.57568568225231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DD4-44BE-B48E-4DCBA674602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5839881373244549E-2"/>
                  <c:y val="-5.1652402378993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DD4-44BE-B48E-4DCBA674602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7357978707190819E-2"/>
                  <c:y val="-5.50958958709259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DD4-44BE-B48E-4DCBA6746024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660606031627827E-2"/>
                  <c:y val="-4.82089088870601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DD4-44BE-B48E-4DCBA674602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Foglio4!$A$68:$A$74</c:f>
              <c:strCache>
                <c:ptCount val="7"/>
                <c:pt idx="0">
                  <c:v>FACILITARE L'ACCESSO A SPAZI DI COWORKING</c:v>
                </c:pt>
                <c:pt idx="2">
                  <c:v>PREVEDERE FORME DI COMPENSAZIONE </c:v>
                </c:pt>
                <c:pt idx="4">
                  <c:v>PORRE MAGGIORE ASCOLTO ALLE ESIGENZE DEL PERSONALE </c:v>
                </c:pt>
                <c:pt idx="6">
                  <c:v>DARE PIÙ SPAZIO ALL’INFORMAZIONE E ALLA COMUNICAZIONE </c:v>
                </c:pt>
              </c:strCache>
            </c:strRef>
          </c:cat>
          <c:val>
            <c:numRef>
              <c:f>Foglio4!$B$68:$B$74</c:f>
              <c:numCache>
                <c:formatCode>General</c:formatCode>
                <c:ptCount val="7"/>
                <c:pt idx="0" formatCode="0%">
                  <c:v>0.94</c:v>
                </c:pt>
                <c:pt idx="2" formatCode="0%">
                  <c:v>0.89</c:v>
                </c:pt>
                <c:pt idx="4" formatCode="0%">
                  <c:v>0.98</c:v>
                </c:pt>
                <c:pt idx="6" formatCode="0%">
                  <c:v>0.98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D4-44BE-B48E-4DCBA6746024}"/>
            </c:ext>
          </c:extLst>
        </c:ser>
        <c:ser>
          <c:idx val="1"/>
          <c:order val="1"/>
          <c:tx>
            <c:strRef>
              <c:f>Foglio4!$C$67</c:f>
              <c:strCache>
                <c:ptCount val="1"/>
                <c:pt idx="0">
                  <c:v>Poco/Per niente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Foglio4!$A$68:$A$74</c:f>
              <c:strCache>
                <c:ptCount val="7"/>
                <c:pt idx="0">
                  <c:v>FACILITARE L'ACCESSO A SPAZI DI COWORKING</c:v>
                </c:pt>
                <c:pt idx="2">
                  <c:v>PREVEDERE FORME DI COMPENSAZIONE </c:v>
                </c:pt>
                <c:pt idx="4">
                  <c:v>PORRE MAGGIORE ASCOLTO ALLE ESIGENZE DEL PERSONALE </c:v>
                </c:pt>
                <c:pt idx="6">
                  <c:v>DARE PIÙ SPAZIO ALL’INFORMAZIONE E ALLA COMUNICAZIONE </c:v>
                </c:pt>
              </c:strCache>
            </c:strRef>
          </c:cat>
          <c:val>
            <c:numRef>
              <c:f>Foglio4!$C$68:$C$74</c:f>
              <c:numCache>
                <c:formatCode>General</c:formatCode>
                <c:ptCount val="7"/>
                <c:pt idx="0" formatCode="0%">
                  <c:v>0.06</c:v>
                </c:pt>
                <c:pt idx="2" formatCode="0%">
                  <c:v>0.11</c:v>
                </c:pt>
                <c:pt idx="4" formatCode="0%">
                  <c:v>0.02</c:v>
                </c:pt>
                <c:pt idx="6" formatCode="0%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D4-44BE-B48E-4DCBA67460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154624512"/>
        <c:axId val="-1154623424"/>
      </c:barChart>
      <c:catAx>
        <c:axId val="-1154624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rgbClr val="202124"/>
                </a:solidFill>
                <a:effectLst/>
                <a:latin typeface="Google Sans"/>
                <a:ea typeface="+mn-ea"/>
                <a:cs typeface="+mn-cs"/>
              </a:defRPr>
            </a:pPr>
            <a:endParaRPr lang="it-IT"/>
          </a:p>
        </c:txPr>
        <c:crossAx val="-1154623424"/>
        <c:crosses val="autoZero"/>
        <c:auto val="1"/>
        <c:lblAlgn val="ctr"/>
        <c:lblOffset val="100"/>
        <c:noMultiLvlLbl val="0"/>
      </c:catAx>
      <c:valAx>
        <c:axId val="-115462342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-115462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7247432532825867"/>
          <c:y val="0.88865585807383984"/>
          <c:w val="0.48315479751629714"/>
          <c:h val="8.72396874826300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82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02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0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45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01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53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35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05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9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52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65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3706E-2B1D-4E3C-8F73-B16FBF35978E}" type="datetimeFigureOut">
              <a:rPr lang="it-IT" smtClean="0"/>
              <a:t>22/07/2021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142F-34D8-4A30-AE3D-411271307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83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22F19F4-FE70-43DC-856F-2CE5F521DC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1043631" y="873940"/>
            <a:ext cx="5052369" cy="1035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600" b="1" dirty="0" err="1">
                <a:ea typeface="+mj-ea"/>
                <a:cs typeface="+mj-cs"/>
              </a:rPr>
              <a:t>Lavoro</a:t>
            </a:r>
            <a:r>
              <a:rPr lang="en-US" sz="3600" b="1" dirty="0">
                <a:ea typeface="+mj-ea"/>
                <a:cs typeface="+mj-cs"/>
              </a:rPr>
              <a:t> “</a:t>
            </a:r>
            <a:r>
              <a:rPr lang="en-US" sz="3600" b="1" dirty="0" err="1">
                <a:ea typeface="+mj-ea"/>
                <a:cs typeface="+mj-cs"/>
              </a:rPr>
              <a:t>fuori</a:t>
            </a:r>
            <a:r>
              <a:rPr lang="en-US" sz="3600" b="1" dirty="0">
                <a:ea typeface="+mj-ea"/>
                <a:cs typeface="+mj-cs"/>
              </a:rPr>
              <a:t> </a:t>
            </a:r>
            <a:r>
              <a:rPr lang="en-US" sz="3600" b="1" dirty="0" err="1">
                <a:ea typeface="+mj-ea"/>
                <a:cs typeface="+mj-cs"/>
              </a:rPr>
              <a:t>contesto</a:t>
            </a:r>
            <a:r>
              <a:rPr lang="en-US" sz="3600" b="1" dirty="0">
                <a:ea typeface="+mj-ea"/>
                <a:cs typeface="+mj-cs"/>
              </a:rPr>
              <a:t>” </a:t>
            </a:r>
            <a:endParaRPr lang="en-US" sz="3600" b="1" dirty="0">
              <a:effectLst/>
              <a:ea typeface="+mj-ea"/>
              <a:cs typeface="+mj-cs"/>
            </a:endParaRP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xmlns="" id="{B11CF8D8-551D-4BE9-9CFA-FC1BEB7A3772}"/>
              </a:ext>
            </a:extLst>
          </p:cNvPr>
          <p:cNvSpPr txBox="1"/>
          <p:nvPr/>
        </p:nvSpPr>
        <p:spPr>
          <a:xfrm>
            <a:off x="535671" y="2524721"/>
            <a:ext cx="5500988" cy="3677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208 QUESTIONARI (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dicembre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2020-marzo 2021)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	79% COLLABORATORI, 21% DIPENDENTI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	76% </a:t>
            </a:r>
            <a:r>
              <a:rPr lang="en-US" b="1" cap="all" dirty="0" err="1"/>
              <a:t>interazione</a:t>
            </a:r>
            <a:r>
              <a:rPr lang="en-US" b="1" cap="all" dirty="0"/>
              <a:t> con </a:t>
            </a:r>
            <a:r>
              <a:rPr lang="en-US" b="1" cap="all" dirty="0" err="1"/>
              <a:t>soggetti</a:t>
            </a:r>
            <a:r>
              <a:rPr lang="en-US" b="1" cap="all" dirty="0"/>
              <a:t> </a:t>
            </a:r>
            <a:r>
              <a:rPr lang="en-US" b="1" cap="all" dirty="0" err="1"/>
              <a:t>esterni</a:t>
            </a:r>
            <a:endParaRPr lang="en-US" b="1" cap="all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74% SONO DONNE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60% HANNO PIU’ DI 46 ANNI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	48% VIVONO CON FIGLI MINORI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	13% VIVONO CON FAMILIARI DA ACCUDIRE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/>
              <a:t>	13% VIVONO SOLI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395ECC94-3D5E-46A7-A7A1-DE807E1563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34418" y="658367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7E549738-9961-462D-81B7-4A7A446911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34418" y="3530966"/>
            <a:ext cx="4719382" cy="26791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2032" y="3950861"/>
            <a:ext cx="3659123" cy="1728542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" descr="Età Illustrazioni, Vettoriali E Clipart Stock – (96,806 Illustrazioni Stock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93380FEB-ACC0-4AA4-B7AE-22141A5BCF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0109" y="708676"/>
            <a:ext cx="1746862" cy="181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59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9871" y="444665"/>
            <a:ext cx="10448818" cy="572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3200" b="1" dirty="0">
                <a:solidFill>
                  <a:srgbClr val="EA8B00"/>
                </a:solidFill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INFRASTRUTTURE E ABILITA’ TECNOLOGICHE</a:t>
            </a:r>
            <a:endParaRPr lang="it-IT" sz="3200" b="1" dirty="0">
              <a:solidFill>
                <a:srgbClr val="EA8B00"/>
              </a:solidFill>
              <a:effectLst/>
              <a:latin typeface="Agency FB" panose="020B05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65" y="1227747"/>
            <a:ext cx="2208432" cy="1419706"/>
          </a:xfrm>
          <a:prstGeom prst="rect">
            <a:avLst/>
          </a:prstGeom>
        </p:spPr>
      </p:pic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xmlns="" id="{4ED38F48-2FD8-4009-A799-86832C3468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447954"/>
              </p:ext>
            </p:extLst>
          </p:nvPr>
        </p:nvGraphicFramePr>
        <p:xfrm>
          <a:off x="7006926" y="444665"/>
          <a:ext cx="34385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xmlns="" id="{6ECDABB4-5552-4DA5-BEF3-CA1544A14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58906"/>
              </p:ext>
            </p:extLst>
          </p:nvPr>
        </p:nvGraphicFramePr>
        <p:xfrm>
          <a:off x="8787438" y="3071672"/>
          <a:ext cx="325437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77F25300-1BD8-4952-98DE-85BF3C02A1AB}"/>
              </a:ext>
            </a:extLst>
          </p:cNvPr>
          <p:cNvSpPr txBox="1"/>
          <p:nvPr/>
        </p:nvSpPr>
        <p:spPr>
          <a:xfrm>
            <a:off x="534256" y="6328881"/>
            <a:ext cx="1093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cap="all" dirty="0">
                <a:solidFill>
                  <a:schemeClr val="accent2">
                    <a:lumMod val="75000"/>
                  </a:schemeClr>
                </a:solidFill>
              </a:rPr>
              <a:t>- dotazione aziendale			– dotazione autonoma	</a:t>
            </a:r>
            <a:r>
              <a:rPr lang="it-IT" b="1" cap="all">
                <a:solidFill>
                  <a:schemeClr val="accent2">
                    <a:lumMod val="75000"/>
                  </a:schemeClr>
                </a:solidFill>
              </a:rPr>
              <a:t>		– </a:t>
            </a:r>
            <a:r>
              <a:rPr lang="it-IT" b="1" cap="all" dirty="0">
                <a:solidFill>
                  <a:schemeClr val="accent2">
                    <a:lumMod val="75000"/>
                  </a:schemeClr>
                </a:solidFill>
              </a:rPr>
              <a:t>cosa serve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xmlns="" id="{55908B52-2187-4249-90D2-964CE9E567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539465"/>
              </p:ext>
            </p:extLst>
          </p:nvPr>
        </p:nvGraphicFramePr>
        <p:xfrm>
          <a:off x="731457" y="2858390"/>
          <a:ext cx="7004983" cy="303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1259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426633" y="518784"/>
            <a:ext cx="7982508" cy="572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3200" b="1" dirty="0">
                <a:solidFill>
                  <a:srgbClr val="EA8B00"/>
                </a:solidFill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ORGANIZZAZIONE DEL LAVORO – IN QUESTO PERIODO…</a:t>
            </a:r>
            <a:endParaRPr lang="it-IT" sz="3200" b="1" dirty="0">
              <a:solidFill>
                <a:srgbClr val="EA8B00"/>
              </a:solidFill>
              <a:effectLst/>
              <a:latin typeface="Agency FB" panose="020B05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9173" y="540569"/>
            <a:ext cx="1873874" cy="1873874"/>
          </a:xfrm>
          <a:prstGeom prst="rect">
            <a:avLst/>
          </a:prstGeom>
        </p:spPr>
      </p:pic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xmlns="" id="{73CA8100-D9CD-4CED-9DE3-A09EFE08A2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618892"/>
              </p:ext>
            </p:extLst>
          </p:nvPr>
        </p:nvGraphicFramePr>
        <p:xfrm>
          <a:off x="8152938" y="2486357"/>
          <a:ext cx="3962784" cy="3287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xmlns="" id="{E8BDABA3-3A8F-478E-B3B3-644AB2D74E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908082"/>
              </p:ext>
            </p:extLst>
          </p:nvPr>
        </p:nvGraphicFramePr>
        <p:xfrm>
          <a:off x="277402" y="876877"/>
          <a:ext cx="8280971" cy="5166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112817C5-29A3-4C60-B16E-9406E0F37232}"/>
              </a:ext>
            </a:extLst>
          </p:cNvPr>
          <p:cNvSpPr txBox="1"/>
          <p:nvPr/>
        </p:nvSpPr>
        <p:spPr>
          <a:xfrm>
            <a:off x="534256" y="6328881"/>
            <a:ext cx="1093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cap="all" dirty="0">
                <a:solidFill>
                  <a:schemeClr val="accent2">
                    <a:lumMod val="75000"/>
                  </a:schemeClr>
                </a:solidFill>
              </a:rPr>
              <a:t>- Cambiamento 				– Informazione 			– Qualità del lavoro </a:t>
            </a:r>
          </a:p>
        </p:txBody>
      </p:sp>
    </p:spTree>
    <p:extLst>
      <p:ext uri="{BB962C8B-B14F-4D97-AF65-F5344CB8AC3E}">
        <p14:creationId xmlns:p14="http://schemas.microsoft.com/office/powerpoint/2010/main" val="295154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400692" y="444665"/>
            <a:ext cx="3660380" cy="1350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000" b="1" dirty="0">
                <a:solidFill>
                  <a:srgbClr val="EA8B00"/>
                </a:solidFill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CONCILIAZIONE VITA-LAVORO</a:t>
            </a:r>
            <a:endParaRPr lang="it-IT" sz="3600" b="1" dirty="0">
              <a:solidFill>
                <a:srgbClr val="EA8B00"/>
              </a:solidFill>
              <a:effectLst/>
              <a:latin typeface="Agency FB" panose="020B05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xmlns="" id="{95134ABF-8C96-4BA7-A2C7-78D612938A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312960"/>
              </p:ext>
            </p:extLst>
          </p:nvPr>
        </p:nvGraphicFramePr>
        <p:xfrm>
          <a:off x="575866" y="2098496"/>
          <a:ext cx="8108130" cy="3770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" name="Immagine 19">
            <a:extLst>
              <a:ext uri="{FF2B5EF4-FFF2-40B4-BE49-F238E27FC236}">
                <a16:creationId xmlns:a16="http://schemas.microsoft.com/office/drawing/2014/main" xmlns="" id="{05026A87-774C-4FC0-A308-B985BB765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973" y="311232"/>
            <a:ext cx="2971800" cy="154305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E5872A53-6F58-4C05-AE33-861B342ACB8F}"/>
              </a:ext>
            </a:extLst>
          </p:cNvPr>
          <p:cNvSpPr txBox="1"/>
          <p:nvPr/>
        </p:nvSpPr>
        <p:spPr>
          <a:xfrm>
            <a:off x="8974733" y="4187236"/>
            <a:ext cx="2926529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Complessivamente, il 33% sta vivendo con difficoltà questi mesi di lavoro da remoto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xmlns="" id="{7A6B61D2-BC41-44F3-94AC-08B5DF3A9C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691226"/>
              </p:ext>
            </p:extLst>
          </p:nvPr>
        </p:nvGraphicFramePr>
        <p:xfrm>
          <a:off x="8130930" y="444664"/>
          <a:ext cx="4061070" cy="2984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3BE947E-B0F6-41ED-9C82-176C1B864ECF}"/>
              </a:ext>
            </a:extLst>
          </p:cNvPr>
          <p:cNvSpPr txBox="1"/>
          <p:nvPr/>
        </p:nvSpPr>
        <p:spPr>
          <a:xfrm>
            <a:off x="534256" y="6328881"/>
            <a:ext cx="1093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cap="all" dirty="0">
                <a:solidFill>
                  <a:schemeClr val="accent2">
                    <a:lumMod val="75000"/>
                  </a:schemeClr>
                </a:solidFill>
              </a:rPr>
              <a:t>- autonomia 			– spazio/contesto 			– Qualità della vita</a:t>
            </a:r>
          </a:p>
        </p:txBody>
      </p:sp>
    </p:spTree>
    <p:extLst>
      <p:ext uri="{BB962C8B-B14F-4D97-AF65-F5344CB8AC3E}">
        <p14:creationId xmlns:p14="http://schemas.microsoft.com/office/powerpoint/2010/main" val="94443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503947" y="526096"/>
            <a:ext cx="3485206" cy="692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4000" b="1" dirty="0">
                <a:solidFill>
                  <a:srgbClr val="EA8B00"/>
                </a:solidFill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PROSPETTIVE</a:t>
            </a:r>
            <a:endParaRPr lang="it-IT" sz="3600" b="1" dirty="0">
              <a:solidFill>
                <a:srgbClr val="EA8B00"/>
              </a:solidFill>
              <a:effectLst/>
              <a:latin typeface="Agency FB" panose="020B05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2"/>
          <a:srcRect b="6573"/>
          <a:stretch/>
        </p:blipFill>
        <p:spPr>
          <a:xfrm>
            <a:off x="627635" y="1635032"/>
            <a:ext cx="2346684" cy="4056851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3780890" y="535313"/>
            <a:ext cx="798357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i="1" dirty="0"/>
              <a:t>L’uso del lavoro agile può contribuire a migliorare il benessere organizzativo</a:t>
            </a:r>
            <a:r>
              <a:rPr lang="it-IT" sz="2000" dirty="0"/>
              <a:t>:			 </a:t>
            </a:r>
            <a:r>
              <a:rPr lang="it-IT" b="1" dirty="0"/>
              <a:t>95% Molto/Abbastanza d’accordo</a:t>
            </a:r>
            <a:endParaRPr lang="it-IT" sz="2000" b="1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F3518DC5-1ECF-4120-8AF7-0592FEDB271E}"/>
              </a:ext>
            </a:extLst>
          </p:cNvPr>
          <p:cNvSpPr txBox="1"/>
          <p:nvPr/>
        </p:nvSpPr>
        <p:spPr>
          <a:xfrm>
            <a:off x="3500917" y="1670025"/>
            <a:ext cx="8263549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i="1" dirty="0"/>
              <a:t>Vorrei che il lavoro agile fosse introdotto in azienda come modalità strutturale di organizzazione del lavoro</a:t>
            </a:r>
            <a:r>
              <a:rPr lang="it-IT" b="0" i="1" dirty="0">
                <a:solidFill>
                  <a:srgbClr val="202124"/>
                </a:solidFill>
                <a:effectLst/>
                <a:latin typeface="Google Sans"/>
              </a:rPr>
              <a:t>	</a:t>
            </a:r>
            <a:r>
              <a:rPr lang="it-IT" b="0" i="0" dirty="0">
                <a:solidFill>
                  <a:srgbClr val="202124"/>
                </a:solidFill>
                <a:effectLst/>
                <a:latin typeface="Google Sans"/>
              </a:rPr>
              <a:t>	</a:t>
            </a:r>
            <a:r>
              <a:rPr lang="it-IT" b="1" i="0" dirty="0">
                <a:solidFill>
                  <a:srgbClr val="202124"/>
                </a:solidFill>
                <a:effectLst/>
                <a:latin typeface="Google Sans"/>
              </a:rPr>
              <a:t>94% Molto/Abbastanza d’accordo</a:t>
            </a:r>
            <a:endParaRPr lang="it-IT" b="1" dirty="0"/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xmlns="" id="{86BF3DE1-AE37-40A9-B15F-1E7879516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901415"/>
              </p:ext>
            </p:extLst>
          </p:nvPr>
        </p:nvGraphicFramePr>
        <p:xfrm>
          <a:off x="3500916" y="2725219"/>
          <a:ext cx="8365735" cy="368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2FB7F238-B305-462D-8529-B11587ED4D90}"/>
              </a:ext>
            </a:extLst>
          </p:cNvPr>
          <p:cNvSpPr txBox="1"/>
          <p:nvPr/>
        </p:nvSpPr>
        <p:spPr>
          <a:xfrm>
            <a:off x="534256" y="6328881"/>
            <a:ext cx="1093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cap="all" dirty="0">
                <a:solidFill>
                  <a:schemeClr val="accent2">
                    <a:lumMod val="75000"/>
                  </a:schemeClr>
                </a:solidFill>
              </a:rPr>
              <a:t>- Benessere organizzativo	– facilitazioni/supporto		– consultazioni/informazioni</a:t>
            </a:r>
          </a:p>
        </p:txBody>
      </p:sp>
    </p:spTree>
    <p:extLst>
      <p:ext uri="{BB962C8B-B14F-4D97-AF65-F5344CB8AC3E}">
        <p14:creationId xmlns:p14="http://schemas.microsoft.com/office/powerpoint/2010/main" val="70427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68707" y="1487457"/>
            <a:ext cx="8602012" cy="5447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Diritto allo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smartworking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(non è un privilegio!)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Medesimo trattamento salariale (compresi i buoni pasto e il recupero delle perdite subite)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Limitare forme di iperattivismo e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overworking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Diritto/dovere alla disconnessione, reperibilità «regolata» e autonomia. Conciliazione dei tempi di vita/tempi di lavoro (anche in prospettiva di genere)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Cambiamento organizzativo, tecnologico, culturale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Organizzazione del lavoro per attività e obiettivi (approccio orientato ai risultati vs modello della presenza)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Strumentazione adeguata e integrazione di forme di welfare aziendale (</a:t>
            </a:r>
            <a:r>
              <a:rPr lang="it-IT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flexible</a:t>
            </a:r>
            <a:r>
              <a:rPr lang="it-I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benefit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Tutela della sicurezza e della salute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Diritto all’informazione, alla privacy e tutela al trattamento dei dati collegati alle piattaforme vs controllo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Formazione adeguata (nuove attitudini e competenze)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Riprogettazione degli spazi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002" y="382557"/>
            <a:ext cx="2066925" cy="22098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0F32253C-D054-47C9-8F6A-1A184808EC3C}"/>
              </a:ext>
            </a:extLst>
          </p:cNvPr>
          <p:cNvSpPr/>
          <p:nvPr/>
        </p:nvSpPr>
        <p:spPr>
          <a:xfrm>
            <a:off x="514073" y="139179"/>
            <a:ext cx="8311280" cy="1350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4000" b="1" dirty="0">
                <a:solidFill>
                  <a:srgbClr val="EA8B00"/>
                </a:solidFill>
                <a:latin typeface="Agency FB" panose="020B05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PUNTI DI ATTENZIONE PER LA COSTRUZIONE DI UNA PIATTAFORMA SINDACALE </a:t>
            </a:r>
            <a:endParaRPr lang="it-IT" sz="3600" b="1" dirty="0">
              <a:solidFill>
                <a:srgbClr val="EA8B00"/>
              </a:solidFill>
              <a:effectLst/>
              <a:latin typeface="Agency FB" panose="020B05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xmlns="" id="{C90026E6-992E-C44D-AFF5-BDB02B58A680}"/>
              </a:ext>
            </a:extLst>
          </p:cNvPr>
          <p:cNvCxnSpPr/>
          <p:nvPr/>
        </p:nvCxnSpPr>
        <p:spPr>
          <a:xfrm>
            <a:off x="8825353" y="1775637"/>
            <a:ext cx="0" cy="4625163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0B287D24-5E1A-5649-A41E-31F6DED78A39}"/>
              </a:ext>
            </a:extLst>
          </p:cNvPr>
          <p:cNvSpPr/>
          <p:nvPr/>
        </p:nvSpPr>
        <p:spPr>
          <a:xfrm>
            <a:off x="9158288" y="3929063"/>
            <a:ext cx="2786062" cy="238601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430EEA30-CBCF-6A46-A142-4468FEE8B02E}"/>
              </a:ext>
            </a:extLst>
          </p:cNvPr>
          <p:cNvSpPr txBox="1"/>
          <p:nvPr/>
        </p:nvSpPr>
        <p:spPr>
          <a:xfrm>
            <a:off x="9158288" y="3950706"/>
            <a:ext cx="2786062" cy="238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Smart </a:t>
            </a:r>
            <a:r>
              <a:rPr lang="it-IT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deve esser regolato da un Accordo e in prospettiva deve esser inserito anche nell’adeguamento della parte normativa del CCAL  </a:t>
            </a:r>
          </a:p>
        </p:txBody>
      </p:sp>
    </p:spTree>
    <p:extLst>
      <p:ext uri="{BB962C8B-B14F-4D97-AF65-F5344CB8AC3E}">
        <p14:creationId xmlns:p14="http://schemas.microsoft.com/office/powerpoint/2010/main" val="919602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286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Agency FB</vt:lpstr>
      <vt:lpstr>Arial</vt:lpstr>
      <vt:lpstr>Calibri</vt:lpstr>
      <vt:lpstr>Calibri Light</vt:lpstr>
      <vt:lpstr>Google Sans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Cecilia</dc:creator>
  <cp:lastModifiedBy>piega78@gmail.com</cp:lastModifiedBy>
  <cp:revision>16</cp:revision>
  <dcterms:created xsi:type="dcterms:W3CDTF">2021-06-08T08:41:59Z</dcterms:created>
  <dcterms:modified xsi:type="dcterms:W3CDTF">2021-07-22T09:39:07Z</dcterms:modified>
</cp:coreProperties>
</file>